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13" r:id="rId3"/>
    <p:sldId id="331" r:id="rId4"/>
    <p:sldId id="292" r:id="rId5"/>
    <p:sldId id="409" r:id="rId6"/>
    <p:sldId id="280" r:id="rId7"/>
    <p:sldId id="314" r:id="rId8"/>
    <p:sldId id="396" r:id="rId9"/>
    <p:sldId id="410" r:id="rId10"/>
    <p:sldId id="411" r:id="rId11"/>
    <p:sldId id="340" r:id="rId12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70">
          <p15:clr>
            <a:srgbClr val="A4A3A4"/>
          </p15:clr>
        </p15:guide>
        <p15:guide id="2" pos="37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10354F"/>
    <a:srgbClr val="96B9EB"/>
    <a:srgbClr val="CEECF8"/>
    <a:srgbClr val="FE9643"/>
    <a:srgbClr val="FFD400"/>
    <a:srgbClr val="F68A00"/>
    <a:srgbClr val="990000"/>
    <a:srgbClr val="CC4A4A"/>
    <a:srgbClr val="0006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88889" autoAdjust="0"/>
  </p:normalViewPr>
  <p:slideViewPr>
    <p:cSldViewPr snapToGrid="0">
      <p:cViewPr varScale="1">
        <p:scale>
          <a:sx n="103" d="100"/>
          <a:sy n="103" d="100"/>
        </p:scale>
        <p:origin x="852" y="108"/>
      </p:cViewPr>
      <p:guideLst>
        <p:guide orient="horz" pos="3870"/>
        <p:guide pos="37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122" d="100"/>
          <a:sy n="122" d="100"/>
        </p:scale>
        <p:origin x="49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8733B-03B6-487A-A4D9-4C19DD1A9631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25FAA-DDD8-4C1A-BA61-8699D81198C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4871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06CF4-FA77-4E71-BDBB-B62F97D48318}" type="datetimeFigureOut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EA511-84E0-4AE0-9842-AB0E10994B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334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700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125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DDBB0-04AD-4007-AE8B-017DAD1990B7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1814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10354F"/>
                </a:solidFill>
              </a:rPr>
              <a:t>非放射影像依赖的手术导航系统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984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90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DDBB0-04AD-4007-AE8B-017DAD1990B7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309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69092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/>
              <a:t>通过审批的手术导航系统产品中，</a:t>
            </a:r>
            <a:r>
              <a:rPr lang="en-US" altLang="zh-CN" dirty="0" err="1"/>
              <a:t>BrainLab</a:t>
            </a:r>
            <a:r>
              <a:rPr lang="zh-CN" altLang="en-US" dirty="0"/>
              <a:t>公司占</a:t>
            </a:r>
            <a:r>
              <a:rPr lang="en-US" altLang="zh-CN" dirty="0"/>
              <a:t>32.5%</a:t>
            </a:r>
            <a:r>
              <a:rPr lang="zh-CN" altLang="en-US" dirty="0"/>
              <a:t>，</a:t>
            </a:r>
            <a:r>
              <a:rPr lang="en-US" altLang="zh-CN" dirty="0" err="1"/>
              <a:t>Brainlab</a:t>
            </a:r>
            <a:r>
              <a:rPr lang="en-US" altLang="zh-CN" baseline="0" dirty="0"/>
              <a:t> AG </a:t>
            </a:r>
            <a:r>
              <a:rPr lang="zh-CN" altLang="en-US" baseline="0" dirty="0"/>
              <a:t>公司占</a:t>
            </a:r>
            <a:r>
              <a:rPr lang="en-US" altLang="zh-CN" baseline="0" dirty="0"/>
              <a:t>20%</a:t>
            </a:r>
            <a:r>
              <a:rPr lang="zh-CN" altLang="en-US" baseline="0" dirty="0"/>
              <a:t>，美敦力公司占比</a:t>
            </a:r>
            <a:r>
              <a:rPr lang="en-US" altLang="zh-CN" baseline="0" dirty="0"/>
              <a:t>15%</a:t>
            </a:r>
            <a:r>
              <a:rPr lang="zh-CN" altLang="en-US" baseline="0" dirty="0"/>
              <a:t>，</a:t>
            </a:r>
            <a:r>
              <a:rPr lang="en-US" altLang="zh-CN" baseline="0" dirty="0"/>
              <a:t>Stryker</a:t>
            </a:r>
            <a:r>
              <a:rPr lang="zh-CN" altLang="en-US" baseline="0" dirty="0"/>
              <a:t>公司占比</a:t>
            </a:r>
            <a:r>
              <a:rPr lang="en-US" altLang="zh-CN" baseline="0" dirty="0"/>
              <a:t>10%</a:t>
            </a:r>
            <a:r>
              <a:rPr lang="zh-CN" altLang="en-US" baseline="0" dirty="0"/>
              <a:t>。</a:t>
            </a:r>
            <a:endParaRPr lang="en-US" altLang="zh-CN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baseline="0" dirty="0"/>
              <a:t>手术导航系统的创新研发，是我国医疗器械科技创新亟待解决的问题。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144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398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aseline="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8705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EA511-84E0-4AE0-9842-AB0E10994BF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6086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 rotWithShape="1">
          <a:blip r:embed="rId2"/>
          <a:srcRect l="890" t="890" r="890" b="890"/>
          <a:stretch>
            <a:fillRect/>
          </a:stretch>
        </p:blipFill>
        <p:spPr>
          <a:xfrm>
            <a:off x="0" y="0"/>
            <a:ext cx="5067300" cy="6858000"/>
          </a:xfrm>
          <a:prstGeom prst="rect">
            <a:avLst/>
          </a:prstGeom>
        </p:spPr>
      </p:pic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4480248" y="4577794"/>
            <a:ext cx="5948040" cy="558799"/>
          </a:xfrm>
          <a:noFill/>
        </p:spPr>
        <p:txBody>
          <a:bodyPr lIns="90000" rIns="9000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en-US" altLang="zh-CN" dirty="0"/>
              <a:t>Click to edit Master subtitle style</a:t>
            </a:r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4480248" y="3138160"/>
            <a:ext cx="5948040" cy="1312080"/>
          </a:xfrm>
          <a:noFill/>
        </p:spPr>
        <p:txBody>
          <a:bodyPr lIns="90000" rIns="90000" anchor="b">
            <a:norm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/>
          <a:srcRect l="43623" t="11425" r="796" b="11804"/>
          <a:stretch>
            <a:fillRect/>
          </a:stretch>
        </p:blipFill>
        <p:spPr>
          <a:xfrm rot="10800000">
            <a:off x="8943474" y="0"/>
            <a:ext cx="3248526" cy="6858000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669924" y="1253036"/>
            <a:ext cx="7880833" cy="804151"/>
          </a:xfrm>
          <a:noFill/>
        </p:spPr>
        <p:txBody>
          <a:bodyPr lIns="90000" rIns="90000" anchor="b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669924" y="2100187"/>
            <a:ext cx="7880833" cy="1082874"/>
          </a:xfrm>
          <a:noFill/>
        </p:spPr>
        <p:txBody>
          <a:bodyPr lIns="90000" rIns="90000" anchor="t"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  <p:cxnSp>
        <p:nvCxnSpPr>
          <p:cNvPr id="3" name="直接连接符 2"/>
          <p:cNvCxnSpPr/>
          <p:nvPr userDrawn="1"/>
        </p:nvCxnSpPr>
        <p:spPr>
          <a:xfrm>
            <a:off x="669925" y="2099493"/>
            <a:ext cx="788083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3"/>
          <a:srcRect l="1" t="-2" r="42453" b="18389"/>
          <a:stretch>
            <a:fillRect/>
          </a:stretch>
        </p:blipFill>
        <p:spPr>
          <a:xfrm rot="16200000">
            <a:off x="2217755" y="-2220895"/>
            <a:ext cx="1012790" cy="54483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lIns="90000" rIns="90000"/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quarter" idx="13"/>
          </p:nvPr>
        </p:nvSpPr>
        <p:spPr>
          <a:xfrm>
            <a:off x="669925" y="1277938"/>
            <a:ext cx="10850563" cy="4759325"/>
          </a:xfrm>
        </p:spPr>
        <p:txBody>
          <a:bodyPr/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2"/>
          <a:srcRect l="37850" t="691" b="691"/>
          <a:stretch>
            <a:fillRect/>
          </a:stretch>
        </p:blipFill>
        <p:spPr>
          <a:xfrm rot="16200000">
            <a:off x="3257309" y="-2076691"/>
            <a:ext cx="5677382" cy="12192000"/>
          </a:xfrm>
          <a:prstGeom prst="rect">
            <a:avLst/>
          </a:prstGeom>
        </p:spPr>
      </p:pic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5106652" y="2403565"/>
            <a:ext cx="4482645" cy="973538"/>
          </a:xfrm>
        </p:spPr>
        <p:txBody>
          <a:bodyPr lIns="90000" rIns="90000" anchor="b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Conclusion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888999"/>
          </a:xfrm>
        </p:spPr>
        <p:txBody>
          <a:bodyPr>
            <a:normAutofit/>
          </a:bodyPr>
          <a:lstStyle>
            <a:lvl1pPr>
              <a:defRPr sz="40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/>
          <a:srcRect r="58752"/>
          <a:stretch>
            <a:fillRect/>
          </a:stretch>
        </p:blipFill>
        <p:spPr>
          <a:xfrm>
            <a:off x="10948555" y="1"/>
            <a:ext cx="1235825" cy="6882306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3"/>
          <a:srcRect l="44341" t="890" r="890" b="52585"/>
          <a:stretch>
            <a:fillRect/>
          </a:stretch>
        </p:blipFill>
        <p:spPr>
          <a:xfrm rot="16200000">
            <a:off x="70679" y="5842830"/>
            <a:ext cx="944492" cy="108584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4" y="1123950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401732" y="6240463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  <a:t>2020/9/22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669924" y="6240463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599" y="6240463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669924" y="6240463"/>
            <a:ext cx="1085056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45"/>
          <p:cNvSpPr/>
          <p:nvPr userDrawn="1"/>
        </p:nvSpPr>
        <p:spPr>
          <a:xfrm>
            <a:off x="695324" y="990600"/>
            <a:ext cx="10825163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标题 17"/>
          <p:cNvSpPr>
            <a:spLocks noGrp="1"/>
          </p:cNvSpPr>
          <p:nvPr>
            <p:ph type="ctrTitle"/>
          </p:nvPr>
        </p:nvSpPr>
        <p:spPr>
          <a:xfrm>
            <a:off x="4067629" y="3384222"/>
            <a:ext cx="7452859" cy="847623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2800" b="0" dirty="0">
                <a:solidFill>
                  <a:srgbClr val="10354F"/>
                </a:solidFill>
              </a:rPr>
              <a:t> </a:t>
            </a:r>
            <a:br>
              <a:rPr lang="en-US" altLang="zh-CN" sz="2800" b="0" dirty="0">
                <a:solidFill>
                  <a:srgbClr val="10354F"/>
                </a:solidFill>
              </a:rPr>
            </a:br>
            <a:r>
              <a:rPr lang="zh-CN" altLang="en-US" dirty="0">
                <a:solidFill>
                  <a:srgbClr val="10354F"/>
                </a:solidFill>
              </a:rPr>
              <a:t>项目名称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7619888" y="604963"/>
            <a:ext cx="3900604" cy="2168815"/>
            <a:chOff x="8009456" y="639166"/>
            <a:chExt cx="3511030" cy="1660481"/>
          </a:xfrm>
        </p:grpSpPr>
        <p:sp>
          <p:nvSpPr>
            <p:cNvPr id="14" name="Freeform 5"/>
            <p:cNvSpPr/>
            <p:nvPr/>
          </p:nvSpPr>
          <p:spPr bwMode="auto">
            <a:xfrm>
              <a:off x="9072561" y="639166"/>
              <a:ext cx="2447925" cy="1660481"/>
            </a:xfrm>
            <a:custGeom>
              <a:avLst/>
              <a:gdLst>
                <a:gd name="T0" fmla="*/ 854 w 1542"/>
                <a:gd name="T1" fmla="*/ 1270 h 1270"/>
                <a:gd name="T2" fmla="*/ 271 w 1542"/>
                <a:gd name="T3" fmla="*/ 766 h 1270"/>
                <a:gd name="T4" fmla="*/ 0 w 1542"/>
                <a:gd name="T5" fmla="*/ 0 h 1270"/>
                <a:gd name="T6" fmla="*/ 1542 w 1542"/>
                <a:gd name="T7" fmla="*/ 499 h 1270"/>
                <a:gd name="T8" fmla="*/ 854 w 1542"/>
                <a:gd name="T9" fmla="*/ 1270 h 1270"/>
                <a:gd name="connsiteX0" fmla="*/ 6872 w 10000"/>
                <a:gd name="connsiteY0" fmla="*/ 8236 h 8236"/>
                <a:gd name="connsiteX1" fmla="*/ 1757 w 10000"/>
                <a:gd name="connsiteY1" fmla="*/ 6031 h 8236"/>
                <a:gd name="connsiteX2" fmla="*/ 0 w 10000"/>
                <a:gd name="connsiteY2" fmla="*/ 0 h 8236"/>
                <a:gd name="connsiteX3" fmla="*/ 10000 w 10000"/>
                <a:gd name="connsiteY3" fmla="*/ 3929 h 8236"/>
                <a:gd name="connsiteX4" fmla="*/ 6872 w 10000"/>
                <a:gd name="connsiteY4" fmla="*/ 8236 h 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8236">
                  <a:moveTo>
                    <a:pt x="6872" y="8236"/>
                  </a:moveTo>
                  <a:lnTo>
                    <a:pt x="1757" y="6031"/>
                  </a:lnTo>
                  <a:lnTo>
                    <a:pt x="0" y="0"/>
                  </a:lnTo>
                  <a:lnTo>
                    <a:pt x="10000" y="3929"/>
                  </a:lnTo>
                  <a:lnTo>
                    <a:pt x="6872" y="8236"/>
                  </a:lnTo>
                  <a:close/>
                </a:path>
              </a:pathLst>
            </a:custGeom>
            <a:solidFill>
              <a:srgbClr val="FFD400">
                <a:alpha val="63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8009456" y="1334590"/>
              <a:ext cx="2963770" cy="326191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pPr algn="r"/>
              <a:r>
                <a:rPr lang="zh-CN" altLang="en-US" sz="16600" baseline="-25000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科技助力东北振兴杯</a:t>
              </a:r>
            </a:p>
          </p:txBody>
        </p:sp>
      </p:grpSp>
      <p:cxnSp>
        <p:nvCxnSpPr>
          <p:cNvPr id="5" name="直接连接符 4"/>
          <p:cNvCxnSpPr/>
          <p:nvPr/>
        </p:nvCxnSpPr>
        <p:spPr>
          <a:xfrm flipV="1">
            <a:off x="4378648" y="4483100"/>
            <a:ext cx="6835452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8614410" y="5590384"/>
            <a:ext cx="17830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dirty="0"/>
              <a:t>单位：</a:t>
            </a:r>
          </a:p>
          <a:p>
            <a:pPr algn="l"/>
            <a:r>
              <a:rPr lang="zh-CN" altLang="en-US" dirty="0"/>
              <a:t>主讲人：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2553335" y="2265045"/>
            <a:ext cx="7828915" cy="195453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55600" indent="-355600" defTabSz="355600" eaLnBrk="0" hangingPunct="0">
              <a:lnSpc>
                <a:spcPct val="150000"/>
              </a:lnSpc>
              <a:spcBef>
                <a:spcPct val="20000"/>
              </a:spcBef>
              <a:buClr>
                <a:srgbClr val="CC0000"/>
              </a:buClr>
              <a:buFont typeface="Arial" panose="020B0604020202020204" pitchFamily="34" charset="0"/>
              <a:buChar char="u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1pPr>
            <a:lvl2pPr marL="819150" indent="-189230" defTabSz="355600" eaLnBrk="0" hangingPunct="0">
              <a:lnSpc>
                <a:spcPct val="120000"/>
              </a:lnSpc>
              <a:spcBef>
                <a:spcPct val="20000"/>
              </a:spcBef>
              <a:buClr>
                <a:srgbClr val="CC0000"/>
              </a:buClr>
              <a:buFont typeface="Arial" panose="020B0604020202020204" pitchFamily="34" charset="0"/>
              <a:buChar char="p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2pPr>
            <a:lvl3pPr marL="1228725" indent="-228600" defTabSz="355600" eaLnBrk="0" hangingPunct="0">
              <a:lnSpc>
                <a:spcPct val="120000"/>
              </a:lnSpc>
              <a:spcBef>
                <a:spcPct val="20000"/>
              </a:spcBef>
              <a:buClr>
                <a:srgbClr val="CC0000"/>
              </a:buClr>
              <a:buSzPct val="60000"/>
              <a:buFont typeface="Arial" panose="020B0604020202020204" pitchFamily="34" charset="0"/>
              <a:buChar char="Ø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3pPr>
            <a:lvl4pPr marL="1637030" indent="-227330" defTabSz="355600" eaLnBrk="0" hangingPunct="0">
              <a:lnSpc>
                <a:spcPct val="120000"/>
              </a:lnSpc>
              <a:spcBef>
                <a:spcPct val="20000"/>
              </a:spcBef>
              <a:buClr>
                <a:srgbClr val="CC0000"/>
              </a:buClr>
              <a:buSzPct val="60000"/>
              <a:buFont typeface="Arial" panose="020B0604020202020204" pitchFamily="34" charset="0"/>
              <a:buChar char="ü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4pPr>
            <a:lvl5pPr marL="2057400" indent="-228600" defTabSz="355600" eaLnBrk="0" hangingPunct="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5pPr>
            <a:lvl6pPr marL="25146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6pPr>
            <a:lvl7pPr marL="29718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7pPr>
            <a:lvl8pPr marL="34290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8pPr>
            <a:lvl9pPr marL="38862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  <a:buSzPct val="100000"/>
              <a:buNone/>
              <a:tabLst>
                <a:tab pos="263525" algn="l"/>
              </a:tabLst>
              <a:defRPr/>
            </a:pPr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计划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融资额度 ，出让多少股权       </a:t>
            </a:r>
          </a:p>
          <a:p>
            <a:pPr marL="0" indent="0">
              <a:lnSpc>
                <a:spcPct val="150000"/>
              </a:lnSpc>
              <a:buClr>
                <a:srgbClr val="FF0000"/>
              </a:buClr>
              <a:buSzPct val="100000"/>
              <a:buNone/>
              <a:tabLst>
                <a:tab pos="263525" algn="l"/>
              </a:tabLst>
              <a:defRPr/>
            </a:pP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</a:t>
            </a:r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2. 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融资款用来做</a:t>
            </a:r>
            <a:r>
              <a:rPr lang="zh-CN" altLang="en-US" sz="2400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什么</a:t>
            </a:r>
            <a:endParaRPr lang="zh-CN" altLang="en-US" sz="2400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0" indent="0">
              <a:lnSpc>
                <a:spcPct val="150000"/>
              </a:lnSpc>
              <a:buClr>
                <a:srgbClr val="FF0000"/>
              </a:buClr>
              <a:buSzPct val="100000"/>
              <a:buNone/>
              <a:tabLst>
                <a:tab pos="263525" algn="l"/>
              </a:tabLst>
              <a:defRPr/>
            </a:pP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</a:t>
            </a:r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sz="2400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2400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简述</a:t>
            </a:r>
            <a:r>
              <a:rPr lang="zh-CN" altLang="en-US" sz="2400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下一步计划及预期目标（明确时间节点</a:t>
            </a:r>
            <a:r>
              <a:rPr lang="zh-CN" altLang="en-US" sz="1800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8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30000"/>
              </a:lnSpc>
              <a:buClr>
                <a:srgbClr val="FF0000"/>
              </a:buClr>
              <a:buSzPct val="100000"/>
              <a:buNone/>
              <a:defRPr/>
            </a:pPr>
            <a:endParaRPr lang="en-US" altLang="zh-CN" sz="18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07060" y="342900"/>
            <a:ext cx="69240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600" b="1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融资需求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风险分析</a:t>
            </a: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23441" y="1227312"/>
            <a:ext cx="11343528" cy="275685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t"/>
          <a:lstStyle/>
          <a:p>
            <a:pPr marL="342900" indent="-342900" eaLnBrk="0" hangingPunct="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tabLst>
                <a:tab pos="2242820" algn="l"/>
              </a:tabLst>
              <a:defRPr/>
            </a:pP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     客观分析项目未来可能遇到的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风险</a:t>
            </a: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财务</a:t>
            </a: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风险、商业风险、战略风险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等）</a:t>
            </a:r>
            <a:endParaRPr lang="en-US" altLang="zh-CN" sz="2400" b="1" dirty="0" smtClean="0">
              <a:gradFill>
                <a:gsLst>
                  <a:gs pos="0">
                    <a:schemeClr val="tx1"/>
                  </a:gs>
                  <a:gs pos="100000">
                    <a:srgbClr val="002060"/>
                  </a:gs>
                </a:gsLst>
                <a:lin ang="16200000" scaled="1"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eaLnBrk="0" hangingPunct="0">
              <a:lnSpc>
                <a:spcPct val="150000"/>
              </a:lnSpc>
              <a:buSzPct val="120000"/>
              <a:buFont typeface="Arial" panose="020B0604020202020204" pitchFamily="34" charset="0"/>
              <a:buChar char="•"/>
              <a:tabLst>
                <a:tab pos="2242820" algn="l"/>
              </a:tabLst>
              <a:defRPr/>
            </a:pPr>
            <a:r>
              <a:rPr lang="en-US" altLang="zh-CN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不要</a:t>
            </a: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只向投资方表述项目的优越性，任何创业都有风险，只有明确风险所在，才能最大程度上规避风险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。（提示</a:t>
            </a: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三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个风险为益</a:t>
            </a:r>
            <a:r>
              <a:rPr lang="zh-CN" altLang="en-US" sz="2400" b="1" dirty="0" smtClean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2400" b="1" dirty="0">
              <a:gradFill>
                <a:gsLst>
                  <a:gs pos="0">
                    <a:schemeClr val="tx1"/>
                  </a:gs>
                  <a:gs pos="100000">
                    <a:srgbClr val="002060"/>
                  </a:gs>
                </a:gsLst>
                <a:lin ang="16200000" scaled="1"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2"/>
          <p:cNvSpPr txBox="1">
            <a:spLocks/>
          </p:cNvSpPr>
          <p:nvPr/>
        </p:nvSpPr>
        <p:spPr>
          <a:xfrm>
            <a:off x="708110" y="278451"/>
            <a:ext cx="9412500" cy="55609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投资人主要关心七大问题</a:t>
            </a:r>
            <a:endParaRPr lang="zh-CN" altLang="en-US" dirty="0"/>
          </a:p>
        </p:txBody>
      </p:sp>
      <p:sp>
        <p:nvSpPr>
          <p:cNvPr id="6" name="标题 2"/>
          <p:cNvSpPr txBox="1"/>
          <p:nvPr/>
        </p:nvSpPr>
        <p:spPr>
          <a:xfrm>
            <a:off x="649137" y="2030772"/>
            <a:ext cx="1234253" cy="3005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ctr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dirty="0"/>
              <a:t>BP</a:t>
            </a:r>
          </a:p>
          <a:p>
            <a:pPr algn="ctr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dirty="0"/>
              <a:t>内容</a:t>
            </a:r>
            <a:endParaRPr lang="en-US" altLang="zh-CN" dirty="0"/>
          </a:p>
          <a:p>
            <a:pPr algn="ctr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dirty="0" smtClean="0"/>
              <a:t>说明</a:t>
            </a:r>
            <a:endParaRPr lang="en-US" altLang="zh-CN" dirty="0" smtClean="0"/>
          </a:p>
          <a:p>
            <a:pPr algn="ctr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dirty="0" smtClean="0">
                <a:solidFill>
                  <a:srgbClr val="C00000"/>
                </a:solidFill>
              </a:rPr>
              <a:t>注：控制在</a:t>
            </a:r>
            <a:r>
              <a:rPr lang="en-US" altLang="zh-CN" dirty="0" smtClean="0">
                <a:solidFill>
                  <a:srgbClr val="C00000"/>
                </a:solidFill>
              </a:rPr>
              <a:t>10</a:t>
            </a:r>
            <a:r>
              <a:rPr lang="zh-CN" altLang="en-US" dirty="0" smtClean="0">
                <a:solidFill>
                  <a:srgbClr val="C00000"/>
                </a:solidFill>
              </a:rPr>
              <a:t>页</a:t>
            </a:r>
            <a:r>
              <a:rPr lang="en-US" altLang="zh-CN" dirty="0" smtClean="0">
                <a:solidFill>
                  <a:srgbClr val="C00000"/>
                </a:solidFill>
              </a:rPr>
              <a:t>PPT</a:t>
            </a:r>
            <a:r>
              <a:rPr lang="zh-CN" altLang="en-US" dirty="0" smtClean="0">
                <a:solidFill>
                  <a:srgbClr val="C00000"/>
                </a:solidFill>
              </a:rPr>
              <a:t>左右</a:t>
            </a:r>
            <a:endParaRPr lang="zh-CN" altLang="en-US" dirty="0">
              <a:solidFill>
                <a:srgbClr val="C00000"/>
              </a:solidFill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2552132" y="3724151"/>
            <a:ext cx="8584441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椭圆 7"/>
          <p:cNvSpPr/>
          <p:nvPr/>
        </p:nvSpPr>
        <p:spPr>
          <a:xfrm>
            <a:off x="2961564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1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sp>
        <p:nvSpPr>
          <p:cNvPr id="9" name="椭圆 8"/>
          <p:cNvSpPr/>
          <p:nvPr/>
        </p:nvSpPr>
        <p:spPr>
          <a:xfrm>
            <a:off x="4187962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2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sp>
        <p:nvSpPr>
          <p:cNvPr id="10" name="椭圆 9"/>
          <p:cNvSpPr/>
          <p:nvPr/>
        </p:nvSpPr>
        <p:spPr>
          <a:xfrm>
            <a:off x="5414360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3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6640758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4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7867156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5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093554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6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10319950" y="3614969"/>
            <a:ext cx="218364" cy="218364"/>
          </a:xfrm>
          <a:prstGeom prst="ellipse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200" b="1" dirty="0" smtClean="0">
                <a:solidFill>
                  <a:schemeClr val="bg2"/>
                </a:solidFill>
              </a:rPr>
              <a:t>7</a:t>
            </a:r>
            <a:endParaRPr lang="zh-CN" altLang="en-US" sz="1200" b="1" dirty="0">
              <a:solidFill>
                <a:schemeClr val="bg2"/>
              </a:solidFill>
            </a:endParaRPr>
          </a:p>
        </p:txBody>
      </p:sp>
      <p:cxnSp>
        <p:nvCxnSpPr>
          <p:cNvPr id="16" name="直接箭头连接符 15"/>
          <p:cNvCxnSpPr/>
          <p:nvPr/>
        </p:nvCxnSpPr>
        <p:spPr>
          <a:xfrm>
            <a:off x="3070745" y="2838731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2366481" y="1531215"/>
            <a:ext cx="2251881" cy="1045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>
                <a:solidFill>
                  <a:srgbClr val="002060"/>
                </a:solidFill>
              </a:rPr>
              <a:t>W</a:t>
            </a:r>
            <a:r>
              <a:rPr lang="en-US" altLang="zh-CN" sz="1400" dirty="0" smtClean="0">
                <a:solidFill>
                  <a:srgbClr val="002060"/>
                </a:solidFill>
              </a:rPr>
              <a:t>ho</a:t>
            </a:r>
            <a:r>
              <a:rPr lang="zh-CN" altLang="en-US" sz="1400" dirty="0" smtClean="0">
                <a:solidFill>
                  <a:srgbClr val="002060"/>
                </a:solidFill>
              </a:rPr>
              <a:t>：你们是谁？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项目概况</a:t>
            </a:r>
            <a:endParaRPr lang="en-US" altLang="zh-CN" sz="1400" dirty="0" smtClean="0">
              <a:solidFill>
                <a:srgbClr val="7F7F7F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团队概况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916819" y="4759295"/>
            <a:ext cx="2497541" cy="1045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 smtClean="0">
                <a:solidFill>
                  <a:srgbClr val="002060"/>
                </a:solidFill>
              </a:rPr>
              <a:t>Where</a:t>
            </a:r>
            <a:r>
              <a:rPr lang="zh-CN" altLang="en-US" sz="1400" dirty="0" smtClean="0">
                <a:solidFill>
                  <a:srgbClr val="002060"/>
                </a:solidFill>
              </a:rPr>
              <a:t>：目标市场有多大？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市场规模</a:t>
            </a:r>
            <a:r>
              <a:rPr lang="en-US" altLang="zh-CN" sz="1400" dirty="0" smtClean="0">
                <a:solidFill>
                  <a:srgbClr val="7F7F7F"/>
                </a:solidFill>
              </a:rPr>
              <a:t>/</a:t>
            </a:r>
            <a:r>
              <a:rPr lang="zh-CN" altLang="en-US" sz="1400" dirty="0" smtClean="0">
                <a:solidFill>
                  <a:srgbClr val="7F7F7F"/>
                </a:solidFill>
              </a:rPr>
              <a:t>细分市场规模</a:t>
            </a:r>
            <a:endParaRPr lang="en-US" altLang="zh-CN" sz="1400" dirty="0" smtClean="0">
              <a:solidFill>
                <a:srgbClr val="7F7F7F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行业竞争度</a:t>
            </a:r>
          </a:p>
        </p:txBody>
      </p:sp>
      <p:cxnSp>
        <p:nvCxnSpPr>
          <p:cNvPr id="19" name="直接箭头连接符 18"/>
          <p:cNvCxnSpPr/>
          <p:nvPr/>
        </p:nvCxnSpPr>
        <p:spPr>
          <a:xfrm>
            <a:off x="4301318" y="3850940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5515969" y="2854654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6746542" y="3866863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4451557" y="1531215"/>
            <a:ext cx="237059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 smtClean="0">
                <a:solidFill>
                  <a:srgbClr val="002060"/>
                </a:solidFill>
              </a:rPr>
              <a:t>Why</a:t>
            </a:r>
            <a:r>
              <a:rPr lang="zh-CN" altLang="en-US" sz="1400" dirty="0" smtClean="0">
                <a:solidFill>
                  <a:srgbClr val="002060"/>
                </a:solidFill>
              </a:rPr>
              <a:t>：所处行业痛点或用户需求？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行业痛点分析或用户需求场景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752528" y="4759295"/>
            <a:ext cx="22518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 smtClean="0">
                <a:solidFill>
                  <a:srgbClr val="002060"/>
                </a:solidFill>
              </a:rPr>
              <a:t>How</a:t>
            </a:r>
            <a:r>
              <a:rPr lang="zh-CN" altLang="en-US" sz="1400" dirty="0" smtClean="0">
                <a:solidFill>
                  <a:srgbClr val="002060"/>
                </a:solidFill>
              </a:rPr>
              <a:t>：如何解决行业痛点或用户需求？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业务模式</a:t>
            </a:r>
            <a:endParaRPr lang="en-US" altLang="zh-CN" sz="1400" dirty="0" smtClean="0">
              <a:solidFill>
                <a:srgbClr val="7F7F7F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现状策略</a:t>
            </a:r>
          </a:p>
        </p:txBody>
      </p:sp>
      <p:cxnSp>
        <p:nvCxnSpPr>
          <p:cNvPr id="24" name="直接箭头连接符 23"/>
          <p:cNvCxnSpPr/>
          <p:nvPr/>
        </p:nvCxnSpPr>
        <p:spPr>
          <a:xfrm>
            <a:off x="7988488" y="2911519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9219061" y="3882785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6960355" y="1531215"/>
            <a:ext cx="24020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 smtClean="0">
                <a:solidFill>
                  <a:srgbClr val="002060"/>
                </a:solidFill>
              </a:rPr>
              <a:t>Which</a:t>
            </a:r>
            <a:r>
              <a:rPr lang="zh-CN" altLang="en-US" sz="1400" dirty="0" smtClean="0">
                <a:solidFill>
                  <a:srgbClr val="002060"/>
                </a:solidFill>
              </a:rPr>
              <a:t>：竞争对手如何？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对手有谁？与我们有什么不同？</a:t>
            </a:r>
            <a:endParaRPr lang="en-US" altLang="zh-CN" sz="1400" dirty="0" smtClean="0">
              <a:solidFill>
                <a:srgbClr val="7F7F7F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如何实现弯</a:t>
            </a:r>
            <a:r>
              <a:rPr lang="zh-CN" altLang="en-US" sz="1400" dirty="0">
                <a:solidFill>
                  <a:srgbClr val="7F7F7F"/>
                </a:solidFill>
              </a:rPr>
              <a:t>道</a:t>
            </a:r>
            <a:r>
              <a:rPr lang="zh-CN" altLang="en-US" sz="1400" dirty="0" smtClean="0">
                <a:solidFill>
                  <a:srgbClr val="7F7F7F"/>
                </a:solidFill>
              </a:rPr>
              <a:t>超车？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281916" y="4759295"/>
            <a:ext cx="24020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 smtClean="0">
                <a:solidFill>
                  <a:srgbClr val="002060"/>
                </a:solidFill>
              </a:rPr>
              <a:t>What</a:t>
            </a:r>
            <a:r>
              <a:rPr lang="zh-CN" altLang="en-US" sz="1400" dirty="0" smtClean="0">
                <a:solidFill>
                  <a:srgbClr val="002060"/>
                </a:solidFill>
              </a:rPr>
              <a:t>：运营现状及未来策略？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>
                <a:solidFill>
                  <a:srgbClr val="7F7F7F"/>
                </a:solidFill>
              </a:rPr>
              <a:t>现状运营关键数据？</a:t>
            </a:r>
            <a:endParaRPr lang="en-US" altLang="zh-CN" sz="1400" dirty="0" smtClean="0">
              <a:solidFill>
                <a:srgbClr val="7F7F7F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未来发展策略？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9532006" y="1531215"/>
            <a:ext cx="1909594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n"/>
            </a:pPr>
            <a:r>
              <a:rPr lang="en-US" altLang="zh-CN" sz="1400" dirty="0" smtClean="0">
                <a:solidFill>
                  <a:srgbClr val="002060"/>
                </a:solidFill>
              </a:rPr>
              <a:t>What</a:t>
            </a:r>
            <a:r>
              <a:rPr lang="zh-CN" altLang="en-US" sz="1400" dirty="0" smtClean="0">
                <a:solidFill>
                  <a:srgbClr val="002060"/>
                </a:solidFill>
              </a:rPr>
              <a:t>：融资计划？</a:t>
            </a:r>
            <a:endParaRPr lang="en-US" altLang="zh-CN" sz="1400" dirty="0" smtClean="0">
              <a:solidFill>
                <a:srgbClr val="002060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融资金额？</a:t>
            </a:r>
            <a:endParaRPr lang="en-US" altLang="zh-CN" sz="1400" dirty="0" smtClean="0">
              <a:solidFill>
                <a:srgbClr val="7F7F7F"/>
              </a:solidFill>
            </a:endParaRPr>
          </a:p>
          <a:p>
            <a:pPr marL="450850" indent="-177800">
              <a:lnSpc>
                <a:spcPct val="12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solidFill>
                  <a:srgbClr val="7F7F7F"/>
                </a:solidFill>
              </a:rPr>
              <a:t>融资用途？</a:t>
            </a: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10420065" y="2900146"/>
            <a:ext cx="0" cy="748942"/>
          </a:xfrm>
          <a:prstGeom prst="straightConnector1">
            <a:avLst/>
          </a:prstGeom>
          <a:ln w="12700">
            <a:solidFill>
              <a:srgbClr val="002060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124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556760" y="1192639"/>
            <a:ext cx="194691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   录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76913" y="2232945"/>
            <a:ext cx="48145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</a:t>
            </a: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（公司）简介</a:t>
            </a:r>
            <a:endParaRPr lang="en-US" altLang="zh-CN" sz="2000" b="1" dirty="0">
              <a:solidFill>
                <a:srgbClr val="10354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市场情况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技术与产品</a:t>
            </a:r>
            <a:endParaRPr lang="en-US" altLang="zh-CN" sz="2000" b="1" dirty="0">
              <a:solidFill>
                <a:srgbClr val="10354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竞品分析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商业模式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团队</a:t>
            </a:r>
            <a:r>
              <a:rPr lang="zh-CN" altLang="en-US" sz="2000" b="1" dirty="0" smtClean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成员</a:t>
            </a:r>
            <a:endParaRPr lang="en-US" altLang="zh-CN" sz="2000" b="1" dirty="0">
              <a:solidFill>
                <a:srgbClr val="10354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融资</a:t>
            </a:r>
            <a:r>
              <a:rPr lang="zh-CN" altLang="en-US" sz="2000" b="1" dirty="0" smtClean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需求</a:t>
            </a:r>
            <a:endParaRPr lang="en-US" altLang="zh-CN" sz="2000" b="1" dirty="0" smtClean="0">
              <a:solidFill>
                <a:srgbClr val="10354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000" b="1" dirty="0" smtClean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风险分析</a:t>
            </a:r>
            <a:r>
              <a:rPr lang="zh-CN" altLang="en-US" sz="2000" b="1" dirty="0">
                <a:solidFill>
                  <a:srgbClr val="10354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（可选）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项目（公司）简介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691992" y="1829589"/>
            <a:ext cx="8806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开篇自我介绍，简述项目或公司基本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概况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成立时间、主营业务、经营情况、未来发展目标（短期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长期）、企业愿景、发展规模等（尽量控制在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页</a:t>
            </a:r>
            <a:r>
              <a:rPr lang="en-US" altLang="zh-CN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083560" y="2313940"/>
            <a:ext cx="6616700" cy="22294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marL="457200" indent="-457200" eaLnBrk="0" hangingPunct="0">
              <a:lnSpc>
                <a:spcPct val="150000"/>
              </a:lnSpc>
              <a:buSzPct val="120000"/>
              <a:buAutoNum type="arabicPeriod"/>
              <a:tabLst>
                <a:tab pos="2242820" algn="l"/>
              </a:tabLst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市场情况分析（讲清细分市场的真实规模）</a:t>
            </a:r>
          </a:p>
          <a:p>
            <a:pPr marL="457200" indent="-457200" eaLnBrk="0" hangingPunct="0">
              <a:lnSpc>
                <a:spcPct val="150000"/>
              </a:lnSpc>
              <a:buSzPct val="120000"/>
              <a:buAutoNum type="arabicPeriod"/>
              <a:tabLst>
                <a:tab pos="2242820" algn="l"/>
              </a:tabLst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用户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痛点（所处行业痛点到用户需求）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 eaLnBrk="0" hangingPunct="0">
              <a:lnSpc>
                <a:spcPct val="150000"/>
              </a:lnSpc>
              <a:buSzPct val="120000"/>
              <a:buAutoNum type="arabicPeriod"/>
              <a:tabLst>
                <a:tab pos="2242820" algn="l"/>
              </a:tabLst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解决方案（切入点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</a:p>
        </p:txBody>
      </p:sp>
      <p:sp>
        <p:nvSpPr>
          <p:cNvPr id="21" name="标题 1"/>
          <p:cNvSpPr txBox="1"/>
          <p:nvPr/>
        </p:nvSpPr>
        <p:spPr>
          <a:xfrm>
            <a:off x="669924" y="1"/>
            <a:ext cx="10312401" cy="8889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市场情况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69924" y="1334601"/>
            <a:ext cx="11073782" cy="3517317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55600" indent="-355600" defTabSz="355600" eaLnBrk="0" hangingPunct="0">
              <a:lnSpc>
                <a:spcPct val="150000"/>
              </a:lnSpc>
              <a:spcBef>
                <a:spcPct val="20000"/>
              </a:spcBef>
              <a:buClr>
                <a:srgbClr val="CC0000"/>
              </a:buClr>
              <a:buFont typeface="Arial" panose="020B0604020202020204" pitchFamily="34" charset="0"/>
              <a:buChar char="u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1pPr>
            <a:lvl2pPr marL="819150" indent="-189230" defTabSz="355600" eaLnBrk="0" hangingPunct="0">
              <a:lnSpc>
                <a:spcPct val="120000"/>
              </a:lnSpc>
              <a:spcBef>
                <a:spcPct val="20000"/>
              </a:spcBef>
              <a:buClr>
                <a:srgbClr val="CC0000"/>
              </a:buClr>
              <a:buFont typeface="Arial" panose="020B0604020202020204" pitchFamily="34" charset="0"/>
              <a:buChar char="p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2pPr>
            <a:lvl3pPr marL="1228725" indent="-228600" defTabSz="355600" eaLnBrk="0" hangingPunct="0">
              <a:lnSpc>
                <a:spcPct val="120000"/>
              </a:lnSpc>
              <a:spcBef>
                <a:spcPct val="20000"/>
              </a:spcBef>
              <a:buClr>
                <a:srgbClr val="CC0000"/>
              </a:buClr>
              <a:buSzPct val="60000"/>
              <a:buFont typeface="Arial" panose="020B0604020202020204" pitchFamily="34" charset="0"/>
              <a:buChar char="Ø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3pPr>
            <a:lvl4pPr marL="1637030" indent="-227330" defTabSz="355600" eaLnBrk="0" hangingPunct="0">
              <a:lnSpc>
                <a:spcPct val="120000"/>
              </a:lnSpc>
              <a:spcBef>
                <a:spcPct val="20000"/>
              </a:spcBef>
              <a:buClr>
                <a:srgbClr val="CC0000"/>
              </a:buClr>
              <a:buSzPct val="60000"/>
              <a:buFont typeface="Arial" panose="020B0604020202020204" pitchFamily="34" charset="0"/>
              <a:buChar char="ü"/>
              <a:tabLst>
                <a:tab pos="273050" algn="l"/>
              </a:tabLst>
              <a:defRPr sz="22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4pPr>
            <a:lvl5pPr marL="2057400" indent="-228600" defTabSz="355600" eaLnBrk="0" hangingPunct="0">
              <a:lnSpc>
                <a:spcPct val="120000"/>
              </a:lnSpc>
              <a:spcBef>
                <a:spcPct val="20000"/>
              </a:spcBef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5pPr>
            <a:lvl6pPr marL="25146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6pPr>
            <a:lvl7pPr marL="29718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7pPr>
            <a:lvl8pPr marL="34290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8pPr>
            <a:lvl9pPr marL="3886200" indent="-228600" defTabSz="35560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Arial" panose="020B0604020202020204" pitchFamily="34" charset="0"/>
              <a:buChar char="n"/>
              <a:tabLst>
                <a:tab pos="273050" algn="l"/>
              </a:tabLst>
              <a:defRPr sz="2000" b="1">
                <a:solidFill>
                  <a:schemeClr val="tx1"/>
                </a:solidFill>
                <a:latin typeface="Times New Roman" panose="02020603050405020304" pitchFamily="18" charset="0"/>
                <a:ea typeface="楷体_GB2312" pitchFamily="49" charset="-122"/>
              </a:defRPr>
            </a:lvl9pPr>
          </a:lstStyle>
          <a:p>
            <a:pPr marL="457200" indent="-457200">
              <a:lnSpc>
                <a:spcPct val="130000"/>
              </a:lnSpc>
              <a:buClr>
                <a:srgbClr val="FF0000"/>
              </a:buClr>
              <a:buSzPct val="100000"/>
              <a:buFont typeface="Wingdings" panose="05000000000000000000" pitchFamily="2" charset="2"/>
              <a:buChar char="u"/>
              <a:tabLst>
                <a:tab pos="263525" algn="l"/>
              </a:tabLst>
              <a:defRPr/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技术方案（通俗地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阐述项目技术或产品的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情况、切记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莫要做成专业授课）</a:t>
            </a:r>
          </a:p>
          <a:p>
            <a:pPr marL="457200" indent="-457200">
              <a:lnSpc>
                <a:spcPct val="130000"/>
              </a:lnSpc>
              <a:buClr>
                <a:srgbClr val="FF0000"/>
              </a:buClr>
              <a:buSzPct val="100000"/>
              <a:buFont typeface="Wingdings" panose="05000000000000000000" pitchFamily="2" charset="2"/>
              <a:buChar char="u"/>
              <a:tabLst>
                <a:tab pos="263525" algn="l"/>
              </a:tabLst>
              <a:defRPr/>
            </a:pPr>
            <a:r>
              <a:rPr lang="zh-CN" altLang="en-US" sz="24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项目知识产权</a:t>
            </a:r>
            <a:r>
              <a:rPr lang="zh-CN" altLang="en-US" sz="2400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情况（商标、著作权、专利等）</a:t>
            </a:r>
            <a:endParaRPr lang="zh-CN" altLang="en-US" sz="2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130000"/>
              </a:lnSpc>
              <a:buClr>
                <a:srgbClr val="FF0000"/>
              </a:buClr>
              <a:buSzPct val="100000"/>
              <a:buFont typeface="Wingdings" panose="05000000000000000000" pitchFamily="2" charset="2"/>
              <a:buChar char="u"/>
              <a:tabLst>
                <a:tab pos="263525" algn="l"/>
              </a:tabLst>
              <a:defRPr/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研发进度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（现在处于什么阶段）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130000"/>
              </a:lnSpc>
              <a:buClr>
                <a:srgbClr val="FF0000"/>
              </a:buClr>
              <a:buSzPct val="100000"/>
              <a:buFont typeface="Wingdings" panose="05000000000000000000" pitchFamily="2" charset="2"/>
              <a:buChar char="u"/>
              <a:tabLst>
                <a:tab pos="263525" algn="l"/>
              </a:tabLst>
              <a:defRPr/>
            </a:pP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产品优势（展示明显的优势比如：产品需求量巨大、成本优势、行业壁垒等）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457200" indent="-457200">
              <a:lnSpc>
                <a:spcPct val="130000"/>
              </a:lnSpc>
              <a:buClr>
                <a:srgbClr val="FF0000"/>
              </a:buClr>
              <a:buSzPct val="100000"/>
              <a:buFont typeface="Wingdings" panose="05000000000000000000" pitchFamily="2" charset="2"/>
              <a:buChar char="u"/>
              <a:tabLst>
                <a:tab pos="263525" algn="l"/>
              </a:tabLst>
              <a:defRPr/>
            </a:pPr>
            <a:endParaRPr lang="en-US" altLang="zh-CN" sz="1600" dirty="0">
              <a:gradFill>
                <a:gsLst>
                  <a:gs pos="0">
                    <a:srgbClr val="001236"/>
                  </a:gs>
                  <a:gs pos="100000">
                    <a:srgbClr val="002060"/>
                  </a:gs>
                </a:gsLst>
                <a:lin ang="162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69924" y="93756"/>
            <a:ext cx="10850563" cy="8889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技术与产品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824863" y="2461670"/>
            <a:ext cx="10850563" cy="10093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0" hangingPunct="0">
              <a:lnSpc>
                <a:spcPct val="125000"/>
              </a:lnSpc>
              <a:buSzPct val="120000"/>
              <a:tabLst>
                <a:tab pos="2242820" algn="l"/>
              </a:tabLst>
              <a:defRPr/>
            </a:pP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分析阶段相近、模式相似、估值差不多的国内国外竞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品（优劣特点对比），如果国内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没有，请分析国外竞品，勿攻击竞争对手，尽量客观。</a:t>
            </a:r>
          </a:p>
        </p:txBody>
      </p:sp>
      <p:sp>
        <p:nvSpPr>
          <p:cNvPr id="5" name="标题 1"/>
          <p:cNvSpPr>
            <a:spLocks noGrp="1"/>
          </p:cNvSpPr>
          <p:nvPr/>
        </p:nvSpPr>
        <p:spPr>
          <a:xfrm>
            <a:off x="669924" y="93756"/>
            <a:ext cx="10850563" cy="8889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竞品分析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75588" y="1232945"/>
            <a:ext cx="10850563" cy="639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0" hangingPunct="0">
              <a:lnSpc>
                <a:spcPct val="125000"/>
              </a:lnSpc>
              <a:buSzPct val="120000"/>
              <a:tabLst>
                <a:tab pos="2242820" algn="l"/>
              </a:tabLst>
              <a:defRPr/>
            </a:pPr>
            <a:r>
              <a:rPr lang="zh-CN" altLang="en-US" sz="2400" b="1" dirty="0">
                <a:gradFill>
                  <a:gsLst>
                    <a:gs pos="0">
                      <a:schemeClr val="tx1"/>
                    </a:gs>
                    <a:gs pos="100000">
                      <a:srgbClr val="002060"/>
                    </a:gs>
                  </a:gsLst>
                  <a:lin ang="162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2400" b="1" dirty="0">
              <a:solidFill>
                <a:srgbClr val="10354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22607" y="1358978"/>
            <a:ext cx="854519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eaLnBrk="0" hangingPunct="0">
              <a:lnSpc>
                <a:spcPct val="150000"/>
              </a:lnSpc>
              <a:buSzPct val="120000"/>
              <a:tabLst>
                <a:tab pos="2242820" algn="l"/>
              </a:tabLst>
              <a:defRPr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说明客户群体、营销策略（涵盖销售渠道、产品布局等信息）。如有条件，可进一步分析项目的成本与利润情况。</a:t>
            </a:r>
          </a:p>
          <a:p>
            <a:pPr eaLnBrk="0" hangingPunct="0">
              <a:lnSpc>
                <a:spcPct val="150000"/>
              </a:lnSpc>
              <a:buSzPct val="120000"/>
              <a:tabLst>
                <a:tab pos="2242820" algn="l"/>
              </a:tabLst>
              <a:defRPr/>
            </a:pPr>
            <a:r>
              <a:rPr lang="zh-CN" altLang="en-US" sz="24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注：商业模式往往决定一个项目未来能否在市场上的走得远、活得长。其反应出的盈利预测</a:t>
            </a:r>
            <a:r>
              <a:rPr lang="zh-CN" altLang="en-US" sz="2400" b="1" u="heavy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也是投资方最感兴趣的地方。</a:t>
            </a:r>
            <a:endParaRPr lang="zh-CN" altLang="en-US" sz="2400" b="1" u="heavy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669924" y="93756"/>
            <a:ext cx="10850563" cy="8889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3600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商业</a:t>
            </a:r>
            <a:r>
              <a:rPr lang="zh-CN" altLang="en-US" sz="3600" dirty="0" smtClean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</a:rPr>
              <a:t>模式（利润空间的参考依据）</a:t>
            </a:r>
            <a:endParaRPr lang="zh-CN" altLang="en-US" sz="3600" dirty="0"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15515" y="2144395"/>
            <a:ext cx="8011795" cy="23529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0" hangingPunct="0">
              <a:lnSpc>
                <a:spcPct val="125000"/>
              </a:lnSpc>
              <a:buSzPct val="120000"/>
              <a:tabLst>
                <a:tab pos="2242820" algn="l"/>
              </a:tabLst>
              <a:defRPr/>
            </a:pPr>
            <a:r>
              <a:rPr lang="en-US" altLang="zh-CN" sz="2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、团队成员的简历（技术人员突出技术开发实力，市场或   管理人员侧重市场开发和企业管理能力）</a:t>
            </a:r>
          </a:p>
          <a:p>
            <a:pPr eaLnBrk="0" hangingPunct="0">
              <a:lnSpc>
                <a:spcPct val="125000"/>
              </a:lnSpc>
              <a:buSzPct val="120000"/>
              <a:tabLst>
                <a:tab pos="2242820" algn="l"/>
              </a:tabLst>
              <a:defRPr/>
            </a:pPr>
            <a:endParaRPr lang="zh-CN" altLang="en-US" sz="24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 hangingPunct="0">
              <a:lnSpc>
                <a:spcPct val="125000"/>
              </a:lnSpc>
              <a:buSzPct val="120000"/>
              <a:tabLst>
                <a:tab pos="2242820" algn="l"/>
              </a:tabLst>
              <a:defRPr/>
            </a:pPr>
            <a:r>
              <a:rPr lang="en-US" altLang="zh-CN" sz="2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2400" b="1" dirty="0" smtClean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、如果可以，请简单</a:t>
            </a:r>
            <a:r>
              <a:rPr lang="zh-CN" altLang="en-US" sz="24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介绍成员股权分配比例</a:t>
            </a:r>
          </a:p>
        </p:txBody>
      </p:sp>
      <p:sp>
        <p:nvSpPr>
          <p:cNvPr id="67" name="文本框 66"/>
          <p:cNvSpPr txBox="1"/>
          <p:nvPr/>
        </p:nvSpPr>
        <p:spPr>
          <a:xfrm>
            <a:off x="607060" y="342900"/>
            <a:ext cx="69240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3600" b="1" dirty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团队</a:t>
            </a:r>
            <a:r>
              <a:rPr lang="zh-CN" altLang="en-US" sz="3600" b="1" dirty="0" smtClean="0">
                <a:gradFill flip="none" rotWithShape="1">
                  <a:gsLst>
                    <a:gs pos="0">
                      <a:srgbClr val="C00000">
                        <a:shade val="30000"/>
                        <a:satMod val="115000"/>
                      </a:srgbClr>
                    </a:gs>
                    <a:gs pos="50000">
                      <a:srgbClr val="C00000">
                        <a:shade val="67500"/>
                        <a:satMod val="115000"/>
                      </a:srgbClr>
                    </a:gs>
                    <a:gs pos="100000">
                      <a:srgbClr val="C0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成员（展现团队优势）</a:t>
            </a:r>
            <a:endParaRPr lang="zh-CN" altLang="en-US" sz="3600" b="1" dirty="0">
              <a:gradFill flip="none" rotWithShape="1">
                <a:gsLst>
                  <a:gs pos="0">
                    <a:srgbClr val="C00000">
                      <a:shade val="30000"/>
                      <a:satMod val="115000"/>
                    </a:srgbClr>
                  </a:gs>
                  <a:gs pos="50000">
                    <a:srgbClr val="C00000">
                      <a:shade val="67500"/>
                      <a:satMod val="115000"/>
                    </a:srgbClr>
                  </a:gs>
                  <a:gs pos="100000">
                    <a:srgbClr val="C00000">
                      <a:shade val="100000"/>
                      <a:satMod val="115000"/>
                    </a:srgbClr>
                  </a:gs>
                </a:gsLst>
                <a:lin ang="16200000" scaled="1"/>
                <a:tileRect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cs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THEME" val="deffc669-4b84-4f0a-92d7-0c4c44bb447c"/>
</p:tagLst>
</file>

<file path=ppt/theme/theme1.xml><?xml version="1.0" encoding="utf-8"?>
<a:theme xmlns:a="http://schemas.openxmlformats.org/drawingml/2006/main" name="主题5">
  <a:themeElements>
    <a:clrScheme name="自定义 26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2057A6"/>
      </a:accent1>
      <a:accent2>
        <a:srgbClr val="1B9ACC"/>
      </a:accent2>
      <a:accent3>
        <a:srgbClr val="75B729"/>
      </a:accent3>
      <a:accent4>
        <a:srgbClr val="833991"/>
      </a:accent4>
      <a:accent5>
        <a:srgbClr val="727B7A"/>
      </a:accent5>
      <a:accent6>
        <a:srgbClr val="B0AFAF"/>
      </a:accent6>
      <a:hlink>
        <a:srgbClr val="4472C4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26">
    <a:dk1>
      <a:srgbClr val="000000"/>
    </a:dk1>
    <a:lt1>
      <a:srgbClr val="FFFFFF"/>
    </a:lt1>
    <a:dk2>
      <a:srgbClr val="768395"/>
    </a:dk2>
    <a:lt2>
      <a:srgbClr val="F0F0F0"/>
    </a:lt2>
    <a:accent1>
      <a:srgbClr val="2057A6"/>
    </a:accent1>
    <a:accent2>
      <a:srgbClr val="1B9ACC"/>
    </a:accent2>
    <a:accent3>
      <a:srgbClr val="75B729"/>
    </a:accent3>
    <a:accent4>
      <a:srgbClr val="833991"/>
    </a:accent4>
    <a:accent5>
      <a:srgbClr val="727B7A"/>
    </a:accent5>
    <a:accent6>
      <a:srgbClr val="B0AFAF"/>
    </a:accent6>
    <a:hlink>
      <a:srgbClr val="4472C4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34</TotalTime>
  <Words>629</Words>
  <Application>Microsoft Office PowerPoint</Application>
  <PresentationFormat>宽屏</PresentationFormat>
  <Paragraphs>87</Paragraphs>
  <Slides>11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7" baseType="lpstr">
      <vt:lpstr>宋体</vt:lpstr>
      <vt:lpstr>微软雅黑</vt:lpstr>
      <vt:lpstr>Arial</vt:lpstr>
      <vt:lpstr>Calibri</vt:lpstr>
      <vt:lpstr>Wingdings</vt:lpstr>
      <vt:lpstr>主题5</vt:lpstr>
      <vt:lpstr>  项目名称</vt:lpstr>
      <vt:lpstr>PowerPoint 演示文稿</vt:lpstr>
      <vt:lpstr>PowerPoint 演示文稿</vt:lpstr>
      <vt:lpstr>项目（公司）简介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风险分析</vt:lpstr>
    </vt:vector>
  </TitlesOfParts>
  <Manager>iSlide</Manager>
  <Company>iSlide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白云霄</cp:lastModifiedBy>
  <cp:revision>210</cp:revision>
  <cp:lastPrinted>2017-08-20T16:00:00Z</cp:lastPrinted>
  <dcterms:created xsi:type="dcterms:W3CDTF">2017-08-20T16:00:00Z</dcterms:created>
  <dcterms:modified xsi:type="dcterms:W3CDTF">2020-09-22T01:15:54Z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deffc669-4b84-4f0a-92d7-0c4c44bb447c</vt:lpwstr>
  </property>
  <property fmtid="{D5CDD505-2E9C-101B-9397-08002B2CF9AE}" pid="3" name="KSOProductBuildVer">
    <vt:lpwstr>2052-11.1.0.9999</vt:lpwstr>
  </property>
</Properties>
</file>